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3" r:id="rId17"/>
    <p:sldId id="269" r:id="rId18"/>
    <p:sldId id="28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0E0"/>
    <a:srgbClr val="2DF336"/>
    <a:srgbClr val="2D82FF"/>
    <a:srgbClr val="009900"/>
    <a:srgbClr val="F90707"/>
    <a:srgbClr val="F1750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2" autoAdjust="0"/>
    <p:restoredTop sz="94660"/>
  </p:normalViewPr>
  <p:slideViewPr>
    <p:cSldViewPr>
      <p:cViewPr>
        <p:scale>
          <a:sx n="75" d="100"/>
          <a:sy n="75" d="100"/>
        </p:scale>
        <p:origin x="-66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A9FD-0214-4711-B76C-10B90313A73F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F2F12-9F02-4B56-AC19-7CE8B115F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95836-7BBF-4AAC-ACDC-5E0ED34A21FE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7EE54-F8C8-443F-9A91-4C89CD769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D2FA-902F-4E4B-B7DC-EECD633104A1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B4897-4C56-439A-8D05-A0C57241FE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53746-4B8E-49DF-9FF5-4C795987D6AC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46DDA9-41A0-480B-8381-EE95F1AFC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A1D47-5116-4AD6-9E59-CA5C66202914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9DCA3-99BE-45BF-8BCE-74BA6AE9EF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5D44C-ED39-414D-AEB7-18180EBFD770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2295B-0731-4321-A5CC-334E9DC707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E1A7F-0C1F-47D4-8336-822CE027399E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C5D24-21C0-43C2-AB93-EAAF64734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1362F-CBD4-40B7-B478-8FE638A1ECA1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2911-3A7F-465D-A678-D500A55E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B0C2B-DDEC-42E0-B08B-CB33DD153B03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65B31-6261-4703-AE62-A4D5F8D6CC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0CE36-BFA1-42E0-A96D-81710826B888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D580F-191E-4296-A4EB-171A27B02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56F2E-2723-46E8-BD1C-9057B09E3EAB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7317B-F0DD-4F51-822D-7F57D3A02F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">
              <a:schemeClr val="tx1">
                <a:lumMod val="50000"/>
              </a:schemeClr>
            </a:gs>
            <a:gs pos="70000">
              <a:schemeClr val="tx1">
                <a:lumMod val="75000"/>
              </a:schemeClr>
            </a:gs>
            <a:gs pos="40000">
              <a:schemeClr val="tx1">
                <a:lumMod val="75000"/>
              </a:schemeClr>
            </a:gs>
            <a:gs pos="96000">
              <a:schemeClr val="tx1">
                <a:lumMod val="5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E23C9-BD03-4E91-B6DD-C106DE55A4AC}" type="datetimeFigureOut">
              <a:rPr lang="ru-RU"/>
              <a:pPr>
                <a:defRPr/>
              </a:pPr>
              <a:t>11.04.2020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71A743-64A4-4DF0-82E8-C5A394338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72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64" r:id="rId9"/>
    <p:sldLayoutId id="2147483663" r:id="rId10"/>
    <p:sldLayoutId id="2147483662" r:id="rId11"/>
  </p:sldLayoutIdLst>
  <p:transition spd="slow">
    <p:push dir="u"/>
  </p:transition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07420"/>
            <a:ext cx="2087563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46570" y="1412776"/>
            <a:ext cx="766248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ИНТЕРАКТИВНАЯ ИГРА ДЛЯ ДЕТЕЙ 5-7 ЛЕТ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cs typeface="+mn-cs"/>
              </a:rPr>
              <a:t>«НЕЗНАЙКА В БОЛЬШОМ ГОРОДЕ»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32940"/>
            <a:ext cx="5328592" cy="48615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35696" y="932940"/>
            <a:ext cx="5328592" cy="48615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922915"/>
            <a:ext cx="5305008" cy="484007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640564" cy="2368828"/>
          </a:xfrm>
          <a:prstGeom prst="rect">
            <a:avLst/>
          </a:prstGeom>
        </p:spPr>
      </p:pic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69209" cy="238193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4499992" y="988164"/>
            <a:ext cx="2640564" cy="2368828"/>
          </a:xfrm>
          <a:prstGeom prst="rect">
            <a:avLst/>
          </a:prstGeom>
          <a:solidFill>
            <a:srgbClr val="A0A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13771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32940"/>
            <a:ext cx="5328592" cy="48615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35696" y="932940"/>
            <a:ext cx="5328592" cy="48615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171" y="954024"/>
            <a:ext cx="5305483" cy="4840508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76171" y="954024"/>
            <a:ext cx="2640564" cy="2368828"/>
          </a:xfrm>
          <a:prstGeom prst="rect">
            <a:avLst/>
          </a:prstGeom>
          <a:solidFill>
            <a:srgbClr val="A0A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16" name="Рисунок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221088"/>
            <a:ext cx="2640564" cy="2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85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980728"/>
            <a:ext cx="5347107" cy="4878484"/>
          </a:xfrm>
          <a:prstGeom prst="rect">
            <a:avLst/>
          </a:prstGeo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3613620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19672" y="26064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Отличная работа!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97208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613620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71700" y="908720"/>
            <a:ext cx="5328592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Вопрос-ответ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 какой стороны надо обходить автобус?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2887573"/>
            <a:ext cx="6336704" cy="1200329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Ответ: надо подождать, пока уедет автобус и только тогда можно переходить дорогу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620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613620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71700" y="908720"/>
            <a:ext cx="5328592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Вопрос-ответ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5649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Как правильно переходить дорогу?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2887573"/>
            <a:ext cx="6336704" cy="19389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Ответ: надо остановиться перед проезжей частью и посмотреть сначала налево, потом направо, убедиться, что машины не едут, а затем, переходить дорогу 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10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3613620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871700" y="908720"/>
            <a:ext cx="5328592" cy="523220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Вопрос-ответ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907704" y="2564904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177281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Где разрешается переходить улицу?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19672" y="2887573"/>
            <a:ext cx="6336704" cy="46166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2400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Ответ: по светофору или по зебре</a:t>
            </a:r>
            <a:endParaRPr lang="ru-RU" sz="2400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5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sp>
        <p:nvSpPr>
          <p:cNvPr id="7" name="TextBox 6"/>
          <p:cNvSpPr txBox="1"/>
          <p:nvPr/>
        </p:nvSpPr>
        <p:spPr>
          <a:xfrm>
            <a:off x="539551" y="260648"/>
            <a:ext cx="8200247" cy="523220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+mj-lt"/>
              </a:rPr>
              <a:t>Найди нарушение правил дорожного движения</a:t>
            </a:r>
            <a:endParaRPr lang="ru-RU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1" y="908720"/>
            <a:ext cx="2423825" cy="166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69" y="908720"/>
            <a:ext cx="2428297" cy="166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80" y="908720"/>
            <a:ext cx="2546484" cy="166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708920"/>
            <a:ext cx="1584176" cy="196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36" y="2780928"/>
            <a:ext cx="2424229" cy="18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185" y="2780928"/>
            <a:ext cx="2644614" cy="1818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869160"/>
            <a:ext cx="2482768" cy="170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636" y="4869160"/>
            <a:ext cx="2437177" cy="1726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80" y="4869160"/>
            <a:ext cx="2546484" cy="1709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6074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D82FF"/>
            </a:gs>
            <a:gs pos="39999">
              <a:srgbClr val="85C2FF"/>
            </a:gs>
            <a:gs pos="100000">
              <a:srgbClr val="A0A0E0"/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2775" y="360363"/>
            <a:ext cx="2636838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Рисунок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2488" y="360363"/>
            <a:ext cx="3136900" cy="208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346075"/>
            <a:ext cx="28575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Остановки общественного транспорта. Автобус, троллейбус, трамвай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388" y="4441825"/>
            <a:ext cx="9906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TS6b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5825" y="4413250"/>
            <a:ext cx="1343025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1303386316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6963" y="4441825"/>
            <a:ext cx="13906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TS7b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03850" y="4448175"/>
            <a:ext cx="10572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692275" y="2692400"/>
            <a:ext cx="63357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chemeClr val="bg1"/>
                </a:solidFill>
                <a:latin typeface="Times New Roman" pitchFamily="18" charset="0"/>
              </a:rPr>
              <a:t>Рассмотри картинки. Какой дорожный знак должен применяться в каждой из них?</a:t>
            </a:r>
            <a:r>
              <a:rPr lang="ru-RU" sz="2400" b="1" i="1">
                <a:solidFill>
                  <a:srgbClr val="FF0000"/>
                </a:solidFill>
                <a:latin typeface="Times New Roman" pitchFamily="18" charset="0"/>
              </a:rPr>
              <a:t>( Для проверки правильности нажми на Незнайку)</a:t>
            </a:r>
          </a:p>
        </p:txBody>
      </p:sp>
      <p:pic>
        <p:nvPicPr>
          <p:cNvPr id="28682" name="Рисунок 11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54363" y="5180013"/>
            <a:ext cx="2106612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Прямая со стрелкой 13"/>
          <p:cNvCxnSpPr>
            <a:stCxn id="1026" idx="0"/>
          </p:cNvCxnSpPr>
          <p:nvPr/>
        </p:nvCxnSpPr>
        <p:spPr>
          <a:xfrm flipV="1">
            <a:off x="1055688" y="2474913"/>
            <a:ext cx="6445250" cy="1966912"/>
          </a:xfrm>
          <a:prstGeom prst="straightConnector1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1029" idx="0"/>
            <a:endCxn id="8" idx="2"/>
          </p:cNvCxnSpPr>
          <p:nvPr/>
        </p:nvCxnSpPr>
        <p:spPr>
          <a:xfrm flipV="1">
            <a:off x="3062288" y="2474913"/>
            <a:ext cx="1408112" cy="1966912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1027" idx="0"/>
            <a:endCxn id="10" idx="2"/>
          </p:cNvCxnSpPr>
          <p:nvPr/>
        </p:nvCxnSpPr>
        <p:spPr>
          <a:xfrm flipH="1" flipV="1">
            <a:off x="1536700" y="2460625"/>
            <a:ext cx="6370638" cy="1952625"/>
          </a:xfrm>
          <a:prstGeom prst="straightConnector1">
            <a:avLst/>
          </a:prstGeom>
          <a:ln w="34925">
            <a:solidFill>
              <a:srgbClr val="2DF33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sp>
        <p:nvSpPr>
          <p:cNvPr id="25" name="TextBox 24"/>
          <p:cNvSpPr txBox="1"/>
          <p:nvPr/>
        </p:nvSpPr>
        <p:spPr>
          <a:xfrm>
            <a:off x="1547664" y="908720"/>
            <a:ext cx="6192688" cy="1077218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Будьте внимательны!</a:t>
            </a:r>
            <a:br>
              <a:rPr lang="ru-RU" sz="3200" b="1" dirty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ru-RU" sz="3200" b="1" dirty="0">
                <a:ln w="19050">
                  <a:noFill/>
                  <a:prstDash val="solid"/>
                </a:ln>
                <a:solidFill>
                  <a:schemeClr val="tx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До встречи, друзья!</a:t>
            </a:r>
            <a:endParaRPr lang="ru-RU" sz="3200" b="1" dirty="0">
              <a:ln w="19050">
                <a:noFill/>
                <a:prstDash val="solid"/>
              </a:ln>
              <a:solidFill>
                <a:schemeClr val="tx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t="9547"/>
          <a:stretch>
            <a:fillRect/>
          </a:stretch>
        </p:blipFill>
        <p:spPr bwMode="auto">
          <a:xfrm>
            <a:off x="2678683" y="2636912"/>
            <a:ext cx="39306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0867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split orient="vert"/>
      </p:transition>
    </mc:Choice>
    <mc:Fallback>
      <p:transition spd="slow" advClick="0" advTm="4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6" l="27000" r="7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5488835" cy="4269094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02744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280864" y="980728"/>
            <a:ext cx="655012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Этот свет — твой первый друг —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Деловито строгий.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Если он </a:t>
            </a:r>
            <a:r>
              <a:rPr lang="ru-RU" sz="2800" b="1" dirty="0" err="1">
                <a:solidFill>
                  <a:schemeClr val="bg1"/>
                </a:solidFill>
                <a:latin typeface="+mj-lt"/>
              </a:rPr>
              <a:t>зажёгся</a:t>
            </a:r>
            <a:r>
              <a:rPr lang="ru-RU" sz="2800" b="1" dirty="0">
                <a:solidFill>
                  <a:schemeClr val="bg1"/>
                </a:solidFill>
                <a:latin typeface="+mj-lt"/>
              </a:rPr>
              <a:t> вдруг —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Нет пути дороги.</a:t>
            </a:r>
          </a:p>
        </p:txBody>
      </p:sp>
      <p:sp>
        <p:nvSpPr>
          <p:cNvPr id="8" name="Овал 7"/>
          <p:cNvSpPr/>
          <p:nvPr/>
        </p:nvSpPr>
        <p:spPr>
          <a:xfrm>
            <a:off x="6686972" y="764704"/>
            <a:ext cx="98137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86972" y="1936676"/>
            <a:ext cx="98137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86972" y="3068960"/>
            <a:ext cx="981372" cy="1008112"/>
          </a:xfrm>
          <a:prstGeom prst="ellipse">
            <a:avLst/>
          </a:prstGeom>
          <a:solidFill>
            <a:srgbClr val="2DF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2837979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(Какой свет? Нажми на него)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33492132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6" l="27000" r="7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5488835" cy="4269094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02744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Овал 7"/>
          <p:cNvSpPr/>
          <p:nvPr/>
        </p:nvSpPr>
        <p:spPr>
          <a:xfrm>
            <a:off x="6686972" y="764704"/>
            <a:ext cx="98137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86972" y="1936676"/>
            <a:ext cx="98137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86972" y="3068960"/>
            <a:ext cx="981372" cy="1008112"/>
          </a:xfrm>
          <a:prstGeom prst="ellipse">
            <a:avLst/>
          </a:prstGeom>
          <a:solidFill>
            <a:srgbClr val="2DF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2837979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(Какой свет? Нажми на него)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Прямоугольник 9"/>
          <p:cNvSpPr>
            <a:spLocks noChangeArrowheads="1"/>
          </p:cNvSpPr>
          <p:nvPr/>
        </p:nvSpPr>
        <p:spPr bwMode="auto">
          <a:xfrm>
            <a:off x="684758" y="893038"/>
            <a:ext cx="575945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Этот свет — твой друг второй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Даёт совет толковый: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Стой! Внимание утрой!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Жди сигналов новых!</a:t>
            </a:r>
          </a:p>
        </p:txBody>
      </p:sp>
    </p:spTree>
    <p:extLst>
      <p:ext uri="{BB962C8B-B14F-4D97-AF65-F5344CB8AC3E}">
        <p14:creationId xmlns:p14="http://schemas.microsoft.com/office/powerpoint/2010/main" val="113519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86" l="27000" r="73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5488835" cy="4269094"/>
          </a:xfrm>
          <a:prstGeom prst="rect">
            <a:avLst/>
          </a:prstGeom>
        </p:spPr>
      </p:pic>
      <p:pic>
        <p:nvPicPr>
          <p:cNvPr id="6" name="Рисунок 1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02744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9"/>
          <p:cNvSpPr>
            <a:spLocks noChangeArrowheads="1"/>
          </p:cNvSpPr>
          <p:nvPr/>
        </p:nvSpPr>
        <p:spPr bwMode="auto">
          <a:xfrm>
            <a:off x="755576" y="980728"/>
            <a:ext cx="60754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+mj-lt"/>
              </a:rPr>
              <a:t>Третий друг тебе мигнул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Своим надежным светом: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Проходи! Угрозы нет!</a:t>
            </a:r>
            <a:br>
              <a:rPr lang="ru-RU" sz="2800" b="1" dirty="0">
                <a:solidFill>
                  <a:schemeClr val="bg1"/>
                </a:solidFill>
                <a:latin typeface="+mj-lt"/>
              </a:rPr>
            </a:br>
            <a:r>
              <a:rPr lang="ru-RU" sz="2800" b="1" dirty="0">
                <a:solidFill>
                  <a:schemeClr val="bg1"/>
                </a:solidFill>
                <a:latin typeface="+mj-lt"/>
              </a:rPr>
              <a:t>Я уверен в этом!</a:t>
            </a:r>
            <a:endParaRPr lang="ru-RU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686972" y="764704"/>
            <a:ext cx="98137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686972" y="1936676"/>
            <a:ext cx="981372" cy="100811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6686972" y="3068960"/>
            <a:ext cx="981372" cy="1008112"/>
          </a:xfrm>
          <a:prstGeom prst="ellipse">
            <a:avLst/>
          </a:prstGeom>
          <a:solidFill>
            <a:srgbClr val="2DF3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83568" y="2837979"/>
            <a:ext cx="460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</a:rPr>
              <a:t>(Какой свет? Нажми на него)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5196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2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1619672" y="1700808"/>
            <a:ext cx="6192688" cy="138499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+mj-lt"/>
              </a:rPr>
              <a:t>Кто нарушил правила дорожного движения?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  <a:latin typeface="+mj-lt"/>
              </a:rPr>
              <a:t>Нажми на синий кружок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9873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6804248" y="5877272"/>
            <a:ext cx="1800200" cy="864096"/>
          </a:xfrm>
          <a:prstGeom prst="rightArrow">
            <a:avLst/>
          </a:prstGeom>
          <a:solidFill>
            <a:srgbClr val="0070C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+mj-lt"/>
              </a:rPr>
              <a:t>Дальше</a:t>
            </a:r>
            <a:endParaRPr lang="ru-RU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876" y="257520"/>
            <a:ext cx="6556248" cy="5763768"/>
          </a:xfrm>
          <a:prstGeom prst="rect">
            <a:avLst/>
          </a:prstGeom>
        </p:spPr>
      </p:pic>
      <p:sp>
        <p:nvSpPr>
          <p:cNvPr id="13" name="Овал 12"/>
          <p:cNvSpPr/>
          <p:nvPr/>
        </p:nvSpPr>
        <p:spPr>
          <a:xfrm>
            <a:off x="4391980" y="542120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061012" y="4941168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319032" y="2996952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5482332" y="212495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4644132" y="212495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4690368" y="267771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851920" y="285773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347864" y="4437112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83768" y="393305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91680" y="5085184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725728" y="5373216"/>
            <a:ext cx="360040" cy="36004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6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707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0707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0707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0707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24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573016"/>
            <a:ext cx="2304256" cy="2911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2483768" y="2780928"/>
            <a:ext cx="4176464" cy="584775"/>
          </a:xfrm>
          <a:prstGeom prst="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+mj-lt"/>
              </a:rPr>
              <a:t>Собери </a:t>
            </a:r>
            <a:r>
              <a:rPr lang="ru-RU" sz="3200" b="1" dirty="0" err="1" smtClean="0">
                <a:solidFill>
                  <a:schemeClr val="tx1"/>
                </a:solidFill>
                <a:latin typeface="+mj-lt"/>
              </a:rPr>
              <a:t>пазл</a:t>
            </a:r>
            <a:endParaRPr lang="ru-RU" sz="2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88610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2000">
        <p:fade/>
      </p:transition>
    </mc:Choice>
    <mc:Fallback>
      <p:transition spd="med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32940"/>
            <a:ext cx="5328592" cy="48615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35696" y="932940"/>
            <a:ext cx="5328592" cy="48615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32656"/>
            <a:ext cx="2664296" cy="242480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24" y="3140968"/>
            <a:ext cx="2661648" cy="239429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789040"/>
            <a:ext cx="2640564" cy="236882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69209" cy="2381932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523724" y="3425704"/>
            <a:ext cx="2640564" cy="2368828"/>
          </a:xfrm>
          <a:prstGeom prst="rect">
            <a:avLst/>
          </a:prstGeom>
          <a:solidFill>
            <a:srgbClr val="A0A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</p:spTree>
    <p:extLst>
      <p:ext uri="{BB962C8B-B14F-4D97-AF65-F5344CB8AC3E}">
        <p14:creationId xmlns:p14="http://schemas.microsoft.com/office/powerpoint/2010/main" val="1680435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2851" cy="68580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32940"/>
            <a:ext cx="5328592" cy="486159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835696" y="932940"/>
            <a:ext cx="5328592" cy="48615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280" y="954023"/>
            <a:ext cx="5305008" cy="484007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2569209" cy="2381932"/>
          </a:xfrm>
          <a:prstGeom prst="rect">
            <a:avLst/>
          </a:prstGeom>
        </p:spPr>
      </p:pic>
      <p:pic>
        <p:nvPicPr>
          <p:cNvPr id="20" name="Рисунок 1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3875"/>
            <a:ext cx="2661648" cy="2394295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871220" y="3414926"/>
            <a:ext cx="2640564" cy="2368828"/>
          </a:xfrm>
          <a:prstGeom prst="rect">
            <a:avLst/>
          </a:prstGeom>
          <a:solidFill>
            <a:srgbClr val="A0A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?</a:t>
            </a:r>
            <a:endParaRPr lang="ru-RU" sz="60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692696"/>
            <a:ext cx="2640564" cy="236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00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2001</TotalTime>
  <Words>174</Words>
  <Application>Microsoft Office PowerPoint</Application>
  <PresentationFormat>Экран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Настя</dc:creator>
  <cp:lastModifiedBy>км-пк</cp:lastModifiedBy>
  <cp:revision>120</cp:revision>
  <dcterms:created xsi:type="dcterms:W3CDTF">2013-01-27T13:42:04Z</dcterms:created>
  <dcterms:modified xsi:type="dcterms:W3CDTF">2020-04-11T21:36:12Z</dcterms:modified>
</cp:coreProperties>
</file>