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7" r:id="rId13"/>
    <p:sldId id="268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62" autoAdjust="0"/>
  </p:normalViewPr>
  <p:slideViewPr>
    <p:cSldViewPr>
      <p:cViewPr varScale="1">
        <p:scale>
          <a:sx n="70" d="100"/>
          <a:sy n="70" d="100"/>
        </p:scale>
        <p:origin x="-87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49" y="5349903"/>
            <a:ext cx="8629651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2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1DB071-062B-4B06-938B-13D50132952F}" type="datetimeFigureOut">
              <a:rPr lang="ru-RU" smtClean="0"/>
              <a:t>16.03.2022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42BAA382-E729-4D64-AC6F-98D25D4EE35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1DB071-062B-4B06-938B-13D50132952F}" type="datetimeFigureOut">
              <a:rPr lang="ru-RU" smtClean="0"/>
              <a:t>16.03.2022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AA382-E729-4D64-AC6F-98D25D4EE35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7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7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1DB071-062B-4B06-938B-13D50132952F}" type="datetimeFigureOut">
              <a:rPr lang="ru-RU" smtClean="0"/>
              <a:t>16.03.2022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AA382-E729-4D64-AC6F-98D25D4EE35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Объект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1DB071-062B-4B06-938B-13D50132952F}" type="datetimeFigureOut">
              <a:rPr lang="ru-RU" smtClean="0"/>
              <a:t>16.03.2022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1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42BAA382-E729-4D64-AC6F-98D25D4EE35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49" y="3444903"/>
            <a:ext cx="8629651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1DB071-062B-4B06-938B-13D50132952F}" type="datetimeFigureOut">
              <a:rPr lang="ru-RU" smtClean="0"/>
              <a:t>16.03.2022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AA382-E729-4D64-AC6F-98D25D4EE351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6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1DB071-062B-4B06-938B-13D50132952F}" type="datetimeFigureOut">
              <a:rPr lang="ru-RU" smtClean="0"/>
              <a:t>16.03.2022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AA382-E729-4D64-AC6F-98D25D4EE35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1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5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6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281445" y="1316038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Объект 27"/>
          <p:cNvSpPr>
            <a:spLocks noGrp="1"/>
          </p:cNvSpPr>
          <p:nvPr>
            <p:ph sz="quarter" idx="4"/>
          </p:nvPr>
        </p:nvSpPr>
        <p:spPr>
          <a:xfrm>
            <a:off x="4648731" y="1316038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1DB071-062B-4B06-938B-13D50132952F}" type="datetimeFigureOut">
              <a:rPr lang="ru-RU" smtClean="0"/>
              <a:t>16.03.2022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42BAA382-E729-4D64-AC6F-98D25D4EE351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49" y="6019801"/>
            <a:ext cx="8629651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1DB071-062B-4B06-938B-13D50132952F}" type="datetimeFigureOut">
              <a:rPr lang="ru-RU" smtClean="0"/>
              <a:t>16.03.2022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AA382-E729-4D64-AC6F-98D25D4EE35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1DB071-062B-4B06-938B-13D50132952F}" type="datetimeFigureOut">
              <a:rPr lang="ru-RU" smtClean="0"/>
              <a:t>16.03.2022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AA382-E729-4D64-AC6F-98D25D4EE35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49" y="5849118"/>
            <a:ext cx="8629651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1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1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1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1DB071-062B-4B06-938B-13D50132952F}" type="datetimeFigureOut">
              <a:rPr lang="ru-RU" smtClean="0"/>
              <a:t>16.03.2022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AA382-E729-4D64-AC6F-98D25D4EE35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1DB071-062B-4B06-938B-13D50132952F}" type="datetimeFigureOut">
              <a:rPr lang="ru-RU" smtClean="0"/>
              <a:t>16.03.2022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AA382-E729-4D64-AC6F-98D25D4EE351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9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49" y="1050899"/>
            <a:ext cx="8629651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3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1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3B1DB071-062B-4B06-938B-13D50132952F}" type="datetimeFigureOut">
              <a:rPr lang="ru-RU" smtClean="0"/>
              <a:t>16.03.2022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1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1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42BAA382-E729-4D64-AC6F-98D25D4EE351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49" y="1050899"/>
            <a:ext cx="8629651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49" y="1057987"/>
            <a:ext cx="8629651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9392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42900" y="1412777"/>
            <a:ext cx="8458200" cy="1222375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Использование игровых методов и приемов </a:t>
            </a:r>
            <a:br>
              <a:rPr lang="ru-RU" b="1" dirty="0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ru-RU" b="1" dirty="0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в </a:t>
            </a:r>
            <a:br>
              <a:rPr lang="ru-RU" b="1" dirty="0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ru-RU" b="1" dirty="0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процессе слушания классической музыки детьми дошкольного возраста</a:t>
            </a:r>
            <a:endParaRPr lang="ru-RU" b="1" dirty="0">
              <a:solidFill>
                <a:schemeClr val="tx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87769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25" r="13335"/>
          <a:stretch/>
        </p:blipFill>
        <p:spPr>
          <a:xfrm>
            <a:off x="1187624" y="548680"/>
            <a:ext cx="6752472" cy="5184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87624" y="5949280"/>
            <a:ext cx="7200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Д/и «Кто это?»</a:t>
            </a:r>
          </a:p>
          <a:p>
            <a:pPr algn="ctr"/>
            <a:r>
              <a:rPr lang="ru-RU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Цель: развитие звуковысотного слуха.</a:t>
            </a:r>
            <a:endParaRPr lang="ru-RU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3760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3568" y="476672"/>
            <a:ext cx="799288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Примеры игровых способов слушания классических музыкальных произведений:</a:t>
            </a:r>
          </a:p>
          <a:p>
            <a:endParaRPr lang="ru-RU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285750" indent="-285750">
              <a:buFontTx/>
              <a:buChar char="-"/>
            </a:pPr>
            <a:r>
              <a:rPr lang="ru-RU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Д/и «Кто </a:t>
            </a:r>
            <a:r>
              <a:rPr lang="ru-RU" b="1" dirty="0">
                <a:latin typeface="Courier New" panose="02070309020205020404" pitchFamily="49" charset="0"/>
                <a:cs typeface="Courier New" panose="02070309020205020404" pitchFamily="49" charset="0"/>
              </a:rPr>
              <a:t>это</a:t>
            </a:r>
            <a:r>
              <a:rPr lang="ru-RU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?» (младший дошкольный возраст); </a:t>
            </a:r>
          </a:p>
          <a:p>
            <a:endParaRPr lang="ru-RU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285750" indent="-285750">
              <a:buFontTx/>
              <a:buChar char="-"/>
            </a:pPr>
            <a:r>
              <a:rPr lang="ru-RU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Д/и «Что </a:t>
            </a:r>
            <a:r>
              <a:rPr lang="ru-RU" b="1" dirty="0">
                <a:latin typeface="Courier New" panose="02070309020205020404" pitchFamily="49" charset="0"/>
                <a:cs typeface="Courier New" panose="02070309020205020404" pitchFamily="49" charset="0"/>
              </a:rPr>
              <a:t>Вы представили</a:t>
            </a:r>
            <a:r>
              <a:rPr lang="ru-RU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?» (средний дошкольный возраст); </a:t>
            </a:r>
          </a:p>
          <a:p>
            <a:pPr marL="285750" indent="-285750">
              <a:buFontTx/>
              <a:buChar char="-"/>
            </a:pPr>
            <a:endParaRPr lang="ru-RU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285750" indent="-285750">
              <a:buFontTx/>
              <a:buChar char="-"/>
            </a:pPr>
            <a:r>
              <a:rPr lang="ru-RU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Д/и «Веселый поезд» (для среднего и старшего дошкольного возраста);</a:t>
            </a:r>
          </a:p>
          <a:p>
            <a:pPr marL="285750" indent="-285750">
              <a:buFontTx/>
              <a:buChar char="-"/>
            </a:pPr>
            <a:endParaRPr lang="ru-RU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285750" indent="-285750">
              <a:buFontTx/>
              <a:buChar char="-"/>
            </a:pPr>
            <a:r>
              <a:rPr lang="ru-RU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Д/и «Попробуй</a:t>
            </a:r>
            <a:r>
              <a:rPr lang="ru-RU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ru-RU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собери» (старший дошкольный возраст); </a:t>
            </a:r>
          </a:p>
          <a:p>
            <a:pPr marL="285750" indent="-285750">
              <a:buFontTx/>
              <a:buChar char="-"/>
            </a:pPr>
            <a:endParaRPr lang="ru-RU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285750" indent="-285750">
              <a:buFontTx/>
              <a:buChar char="-"/>
            </a:pPr>
            <a:r>
              <a:rPr lang="ru-RU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танцевальная </a:t>
            </a:r>
            <a:r>
              <a:rPr lang="ru-RU" b="1" dirty="0">
                <a:latin typeface="Courier New" panose="02070309020205020404" pitchFamily="49" charset="0"/>
                <a:cs typeface="Courier New" panose="02070309020205020404" pitchFamily="49" charset="0"/>
              </a:rPr>
              <a:t>импровизация под </a:t>
            </a:r>
            <a:r>
              <a:rPr lang="ru-RU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музыку (для всех возрастных категорий). </a:t>
            </a:r>
            <a:endParaRPr lang="ru-RU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8720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3528" y="476672"/>
            <a:ext cx="8496944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Результаты работы:</a:t>
            </a:r>
          </a:p>
          <a:p>
            <a:pPr algn="just"/>
            <a:endParaRPr lang="ru-RU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285750" indent="-285750" algn="just">
              <a:buFontTx/>
              <a:buChar char="-"/>
            </a:pPr>
            <a:r>
              <a:rPr lang="ru-RU" b="1" dirty="0">
                <a:latin typeface="Courier New" panose="02070309020205020404" pitchFamily="49" charset="0"/>
                <a:cs typeface="Courier New" panose="02070309020205020404" pitchFamily="49" charset="0"/>
              </a:rPr>
              <a:t>д</a:t>
            </a:r>
            <a:r>
              <a:rPr lang="ru-RU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ети легче усваивают и запоминают материал;</a:t>
            </a:r>
          </a:p>
          <a:p>
            <a:pPr algn="just"/>
            <a:endParaRPr lang="ru-RU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285750" indent="-285750" algn="just">
              <a:buFontTx/>
              <a:buChar char="-"/>
            </a:pPr>
            <a:r>
              <a:rPr lang="ru-RU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дети научились более увлеченно слушать классическую музыку, изменились особенности музыкального восприятия;</a:t>
            </a:r>
          </a:p>
          <a:p>
            <a:pPr algn="just"/>
            <a:endParaRPr lang="ru-RU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285750" indent="-285750" algn="just">
              <a:buFontTx/>
              <a:buChar char="-"/>
            </a:pPr>
            <a:r>
              <a:rPr lang="ru-RU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дети научились сосредотачиваться, улавливать детали исполнения;</a:t>
            </a:r>
          </a:p>
          <a:p>
            <a:pPr algn="just"/>
            <a:endParaRPr lang="ru-RU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285750" indent="-285750" algn="just">
              <a:buFontTx/>
              <a:buChar char="-"/>
            </a:pPr>
            <a:r>
              <a:rPr lang="ru-RU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обогатился словарный запас, глубже и содержательнее стали высказывания детей об эмоциональном и образном содержании музыки;</a:t>
            </a:r>
          </a:p>
          <a:p>
            <a:pPr algn="just"/>
            <a:endParaRPr lang="ru-RU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285750" indent="-285750" algn="just">
              <a:buFontTx/>
              <a:buChar char="-"/>
            </a:pPr>
            <a:r>
              <a:rPr lang="ru-RU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дети научились самостоятельно создавать пластические этюды, танцевальные композиции, передавать свои впечатления в рисунке. </a:t>
            </a:r>
          </a:p>
          <a:p>
            <a:pPr marL="285750" indent="-285750" algn="just">
              <a:buFontTx/>
              <a:buChar char="-"/>
            </a:pPr>
            <a:endParaRPr lang="ru-RU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285750" indent="-285750" algn="just">
              <a:buFontTx/>
              <a:buChar char="-"/>
            </a:pPr>
            <a:endParaRPr lang="ru-RU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285750" indent="-285750" algn="just">
              <a:buFontTx/>
              <a:buChar char="-"/>
            </a:pPr>
            <a:endParaRPr lang="ru-RU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285750" indent="-285750">
              <a:buFontTx/>
              <a:buChar char="-"/>
            </a:pPr>
            <a:endParaRPr lang="ru-RU" dirty="0" smtClean="0"/>
          </a:p>
          <a:p>
            <a:pPr marL="285750" indent="-285750">
              <a:buFontTx/>
              <a:buChar char="-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39527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48" y="404664"/>
            <a:ext cx="6576000" cy="4932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55576" y="5877272"/>
            <a:ext cx="80648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СПАСИБО ЗА ВНИМАНИЕ!</a:t>
            </a:r>
            <a:endParaRPr lang="ru-RU" sz="3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4474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55576" y="764704"/>
            <a:ext cx="756084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Музыка – могучий источник мысли. </a:t>
            </a:r>
          </a:p>
          <a:p>
            <a:pPr algn="r"/>
            <a:r>
              <a:rPr lang="ru-RU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Без музыкального воспитания не возможно полноценное умственное развитие.</a:t>
            </a:r>
          </a:p>
          <a:p>
            <a:pPr algn="r"/>
            <a:r>
              <a:rPr lang="ru-RU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(В. Сухомлинский)</a:t>
            </a:r>
            <a:endParaRPr lang="ru-RU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093" y="2420888"/>
            <a:ext cx="7439015" cy="38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1118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99992" y="1196752"/>
            <a:ext cx="4488560" cy="4752528"/>
          </a:xfrm>
        </p:spPr>
        <p:txBody>
          <a:bodyPr>
            <a:normAutofit fontScale="90000"/>
          </a:bodyPr>
          <a:lstStyle/>
          <a:p>
            <a:r>
              <a:rPr lang="ru-RU" b="1" cap="none" dirty="0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Главная моя цель – увлечь ребенка музыкой, сделать так, чтобы слушание музыки стало его потребностью.</a:t>
            </a:r>
            <a:endParaRPr lang="ru-RU" b="1" cap="none" dirty="0">
              <a:solidFill>
                <a:schemeClr val="tx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pic>
        <p:nvPicPr>
          <p:cNvPr id="1026" name="Picture 2" descr="https://kurkino.ru/wp-content/uploads/2019/07/lieksichieskiie-kartochki-c-ghlagholami-buy-have-breakfast-play-computer-games-drink-go-to-school-sneeze-watch-tv-knock-walk-i-t-d_15.jpe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600" r="21473"/>
          <a:stretch/>
        </p:blipFill>
        <p:spPr bwMode="auto">
          <a:xfrm>
            <a:off x="323529" y="1556792"/>
            <a:ext cx="3962479" cy="370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9306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420888"/>
            <a:ext cx="8686800" cy="841248"/>
          </a:xfrm>
        </p:spPr>
        <p:txBody>
          <a:bodyPr>
            <a:noAutofit/>
          </a:bodyPr>
          <a:lstStyle/>
          <a:p>
            <a:pPr algn="ctr"/>
            <a:r>
              <a:rPr lang="ru-RU" sz="2400" cap="none" dirty="0">
                <a:solidFill>
                  <a:schemeClr val="tx1"/>
                </a:solidFill>
                <a:latin typeface="Georgia" panose="02040502050405020303" pitchFamily="18" charset="0"/>
              </a:rPr>
              <a:t/>
            </a:r>
            <a:br>
              <a:rPr lang="ru-RU" sz="2400" cap="none" dirty="0">
                <a:solidFill>
                  <a:schemeClr val="tx1"/>
                </a:solidFill>
                <a:latin typeface="Georgia" panose="02040502050405020303" pitchFamily="18" charset="0"/>
              </a:rPr>
            </a:br>
            <a:r>
              <a:rPr lang="ru-RU" sz="2400" cap="none" dirty="0" smtClean="0">
                <a:solidFill>
                  <a:schemeClr val="tx1"/>
                </a:solidFill>
                <a:latin typeface="Georgia" panose="02040502050405020303" pitchFamily="18" charset="0"/>
              </a:rPr>
              <a:t/>
            </a:r>
            <a:br>
              <a:rPr lang="ru-RU" sz="2400" cap="none" dirty="0" smtClean="0">
                <a:solidFill>
                  <a:schemeClr val="tx1"/>
                </a:solidFill>
                <a:latin typeface="Georgia" panose="02040502050405020303" pitchFamily="18" charset="0"/>
              </a:rPr>
            </a:br>
            <a:r>
              <a:rPr lang="ru-RU" sz="2400" b="1" cap="none" dirty="0" smtClean="0"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Задачи</a:t>
            </a:r>
            <a:r>
              <a:rPr lang="ru-RU" sz="2400" cap="none" dirty="0" smtClean="0"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  <a:br>
              <a:rPr lang="ru-RU" sz="2400" cap="none" dirty="0" smtClean="0"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ru-RU" sz="2400" cap="none" dirty="0" smtClean="0"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/>
            </a:r>
            <a:br>
              <a:rPr lang="ru-RU" sz="2400" cap="none" dirty="0" smtClean="0"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ru-RU" sz="2400" cap="none" dirty="0" smtClean="0"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- формирование начал музыкально-художественной культуры;</a:t>
            </a:r>
            <a:br>
              <a:rPr lang="ru-RU" sz="2400" cap="none" dirty="0" smtClean="0"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ru-RU" sz="2400" cap="none" dirty="0" smtClean="0"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- формирование творческой личности ребенка;</a:t>
            </a:r>
            <a:br>
              <a:rPr lang="ru-RU" sz="2400" cap="none" dirty="0" smtClean="0"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ru-RU" sz="2400" cap="none" dirty="0" smtClean="0"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- развитие стремления к поиску форм для воплощения своего творческого замысла;</a:t>
            </a:r>
            <a:br>
              <a:rPr lang="ru-RU" sz="2400" cap="none" dirty="0" smtClean="0"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ru-RU" sz="2400" cap="none" dirty="0" smtClean="0"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- развитие восприятия музыкальных произведений разных эпох;</a:t>
            </a:r>
            <a:br>
              <a:rPr lang="ru-RU" sz="2400" cap="none" dirty="0" smtClean="0"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ru-RU" sz="2400" cap="none" dirty="0" smtClean="0"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- развитие умения проявлять эмоциональную отзывчивость на музыку и выражать свои впечатления;</a:t>
            </a:r>
            <a:br>
              <a:rPr lang="ru-RU" sz="2400" cap="none" dirty="0" smtClean="0"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ru-RU" sz="2400" cap="none" dirty="0" smtClean="0"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- знакомить детей с исполнением классической музыки на различных музыкальных инструментах разными исполнителями.</a:t>
            </a:r>
            <a:endParaRPr lang="ru-RU" sz="2400" cap="none" dirty="0">
              <a:solidFill>
                <a:schemeClr val="tx1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8686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60648"/>
            <a:ext cx="8686800" cy="6264696"/>
          </a:xfrm>
        </p:spPr>
        <p:txBody>
          <a:bodyPr>
            <a:noAutofit/>
          </a:bodyPr>
          <a:lstStyle/>
          <a:p>
            <a:r>
              <a:rPr lang="ru-RU" sz="2400" cap="none" dirty="0"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ru-RU" sz="2400" b="1" cap="none" dirty="0" smtClean="0"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Этапы внедрения игровой технологии</a:t>
            </a:r>
            <a:r>
              <a:rPr lang="ru-RU" sz="2400" cap="none" dirty="0" smtClean="0"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  <a:br>
              <a:rPr lang="ru-RU" sz="2400" cap="none" dirty="0" smtClean="0"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ru-RU" sz="2400" cap="none" dirty="0" smtClean="0"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/>
            </a:r>
            <a:br>
              <a:rPr lang="ru-RU" sz="2400" cap="none" dirty="0" smtClean="0"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ru-RU" sz="2400" cap="none" dirty="0"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/>
            </a:r>
            <a:br>
              <a:rPr lang="ru-RU" sz="2400" cap="none" dirty="0"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ru-RU" sz="2400" cap="none" dirty="0" smtClean="0"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ru-RU" sz="2400" u="sng" cap="none" dirty="0" smtClean="0"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1 этап </a:t>
            </a:r>
            <a:r>
              <a:rPr lang="ru-RU" sz="2400" cap="none" dirty="0" smtClean="0"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– обогащение и активизация музыкальных представлений с использованием игровых ситуаций.</a:t>
            </a:r>
            <a:br>
              <a:rPr lang="ru-RU" sz="2400" cap="none" dirty="0" smtClean="0"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ru-RU" sz="2400" cap="none" dirty="0" smtClean="0"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/>
            </a:r>
            <a:br>
              <a:rPr lang="ru-RU" sz="2400" cap="none" dirty="0" smtClean="0"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ru-RU" sz="2400" cap="none" dirty="0" smtClean="0"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ru-RU" sz="2400" u="sng" cap="none" dirty="0" smtClean="0"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2 этап </a:t>
            </a:r>
            <a:r>
              <a:rPr lang="ru-RU" sz="2400" cap="none" dirty="0" smtClean="0"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– обучение пониманию музыкального образа и эмоционального к нему отношения через дидактические игры и упражнения.</a:t>
            </a:r>
            <a:br>
              <a:rPr lang="ru-RU" sz="2400" cap="none" dirty="0" smtClean="0"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ru-RU" sz="2400" cap="none" dirty="0" smtClean="0"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/>
            </a:r>
            <a:br>
              <a:rPr lang="ru-RU" sz="2400" cap="none" dirty="0" smtClean="0"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ru-RU" sz="2400" cap="none" dirty="0" smtClean="0"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ru-RU" sz="2400" u="sng" cap="none" dirty="0" smtClean="0"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3 этап </a:t>
            </a:r>
            <a:r>
              <a:rPr lang="ru-RU" sz="2400" cap="none" dirty="0" smtClean="0"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– побуждение к созданию музыкальных образов в разных видах музыкальной деятельности с использованием инсценировки, игр-драматизаций, театральных постановок.</a:t>
            </a:r>
            <a:endParaRPr lang="ru-RU" sz="2400" cap="none" dirty="0">
              <a:solidFill>
                <a:schemeClr val="tx1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7824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377" y="398271"/>
            <a:ext cx="7589579" cy="532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958494" y="5907460"/>
            <a:ext cx="524534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i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Пример использования практического метода</a:t>
            </a:r>
            <a:endParaRPr lang="ru-RU" sz="1600" b="1" i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2946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59327" y="1219567"/>
            <a:ext cx="5949789" cy="4464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577261" y="1235575"/>
            <a:ext cx="3168352" cy="4431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Словесный метод:</a:t>
            </a:r>
          </a:p>
          <a:p>
            <a:endParaRPr lang="ru-RU" sz="24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285750" indent="-285750">
              <a:buFontTx/>
              <a:buChar char="-"/>
            </a:pPr>
            <a:r>
              <a:rPr lang="ru-RU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монолог;</a:t>
            </a:r>
          </a:p>
          <a:p>
            <a:pPr marL="285750" indent="-285750">
              <a:buFontTx/>
              <a:buChar char="-"/>
            </a:pPr>
            <a:endParaRPr lang="ru-RU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285750" indent="-285750">
              <a:buFontTx/>
              <a:buChar char="-"/>
            </a:pPr>
            <a:r>
              <a:rPr lang="ru-RU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беседа;</a:t>
            </a:r>
          </a:p>
          <a:p>
            <a:pPr marL="285750" indent="-285750">
              <a:buFontTx/>
              <a:buChar char="-"/>
            </a:pPr>
            <a:endParaRPr lang="ru-RU" sz="24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285750" indent="-285750">
              <a:buFontTx/>
              <a:buChar char="-"/>
            </a:pPr>
            <a:r>
              <a:rPr lang="ru-RU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рассуждение;</a:t>
            </a:r>
          </a:p>
          <a:p>
            <a:pPr marL="285750" indent="-285750">
              <a:buFontTx/>
              <a:buChar char="-"/>
            </a:pPr>
            <a:endParaRPr lang="ru-RU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285750" indent="-285750">
              <a:buFontTx/>
              <a:buChar char="-"/>
            </a:pPr>
            <a:r>
              <a:rPr lang="ru-RU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рассказ;</a:t>
            </a:r>
          </a:p>
          <a:p>
            <a:pPr marL="285750" indent="-285750">
              <a:buFontTx/>
              <a:buChar char="-"/>
            </a:pPr>
            <a:endParaRPr lang="ru-RU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285750" indent="-285750">
              <a:buFontTx/>
              <a:buChar char="-"/>
            </a:pPr>
            <a:r>
              <a:rPr lang="ru-RU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пояснение.</a:t>
            </a:r>
          </a:p>
          <a:p>
            <a:pPr marL="285750" indent="-285750">
              <a:buFontTx/>
              <a:buChar char="-"/>
            </a:pPr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379905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061" b="23549"/>
          <a:stretch/>
        </p:blipFill>
        <p:spPr>
          <a:xfrm>
            <a:off x="2267744" y="548679"/>
            <a:ext cx="4890944" cy="3924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44754" y="4683940"/>
            <a:ext cx="828092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ru-RU" b="1" u="sng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Наглядно-зрительный </a:t>
            </a:r>
            <a:r>
              <a:rPr lang="ru-RU" b="1" u="sng" dirty="0">
                <a:latin typeface="Courier New" panose="02070309020205020404" pitchFamily="49" charset="0"/>
                <a:cs typeface="Courier New" panose="02070309020205020404" pitchFamily="49" charset="0"/>
              </a:rPr>
              <a:t>метод </a:t>
            </a:r>
            <a:r>
              <a:rPr lang="ru-RU" b="1" dirty="0">
                <a:latin typeface="Courier New" panose="02070309020205020404" pitchFamily="49" charset="0"/>
                <a:cs typeface="Courier New" panose="02070309020205020404" pitchFamily="49" charset="0"/>
              </a:rPr>
              <a:t>в музыкальном воспитании имеет вспомогательное значение и применяется для того, чтобы конкретизировать впечатления, разбудить их фантазию, проиллюстрировать незнакомые явления, образы, познакомить с музыкальными инструментами и т. д.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65253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54" r="21363"/>
          <a:stretch/>
        </p:blipFill>
        <p:spPr>
          <a:xfrm rot="5400000">
            <a:off x="1824739" y="-376465"/>
            <a:ext cx="5349675" cy="74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3802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257</TotalTime>
  <Words>75</Words>
  <Application>Microsoft Office PowerPoint</Application>
  <PresentationFormat>Экран (4:3)</PresentationFormat>
  <Paragraphs>48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Трек</vt:lpstr>
      <vt:lpstr>Использование игровых методов и приемов  в  процессе слушания классической музыки детьми дошкольного возраста</vt:lpstr>
      <vt:lpstr>Презентация PowerPoint</vt:lpstr>
      <vt:lpstr>Главная моя цель – увлечь ребенка музыкой, сделать так, чтобы слушание музыки стало его потребностью.</vt:lpstr>
      <vt:lpstr>  Задачи:  - формирование начал музыкально-художественной культуры; - формирование творческой личности ребенка; - развитие стремления к поиску форм для воплощения своего творческого замысла; - развитие восприятия музыкальных произведений разных эпох; - развитие умения проявлять эмоциональную отзывчивость на музыку и выражать свои впечатления; - знакомить детей с исполнением классической музыки на различных музыкальных инструментах разными исполнителями.</vt:lpstr>
      <vt:lpstr> Этапы внедрения игровой технологии:    1 этап – обогащение и активизация музыкальных представлений с использованием игровых ситуаций.   2 этап – обучение пониманию музыкального образа и эмоционального к нему отношения через дидактические игры и упражнения.   3 этап – побуждение к созданию музыкальных образов в разных видах музыкальной деятельности с использованием инсценировки, игр-драматизаций, театральных постановок.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Использование игровых методов и приемов  в  процессе слушания классической музыки детьми дошкольного возраста</dc:title>
  <dc:creator>1</dc:creator>
  <cp:lastModifiedBy>1</cp:lastModifiedBy>
  <cp:revision>18</cp:revision>
  <dcterms:created xsi:type="dcterms:W3CDTF">2022-03-14T13:29:29Z</dcterms:created>
  <dcterms:modified xsi:type="dcterms:W3CDTF">2022-03-16T08:47:28Z</dcterms:modified>
</cp:coreProperties>
</file>